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7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7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1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9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2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2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8121-A3BE-45D7-8A94-0218CFA147D2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0C00-1CC9-4787-9532-959136089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1006937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9767" y="1942332"/>
            <a:ext cx="1017778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Myths:</a:t>
            </a: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No Free Lunch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r>
              <a:rPr lang="en-US" sz="2800" b="1" i="1" dirty="0">
                <a:latin typeface="Comic Sans MS" panose="030F0702030302020204" pitchFamily="66" charset="0"/>
              </a:rPr>
              <a:t>	</a:t>
            </a:r>
            <a:r>
              <a:rPr lang="en-US" sz="2800" b="1" i="1" dirty="0" smtClean="0">
                <a:latin typeface="Comic Sans MS" panose="030F0702030302020204" pitchFamily="66" charset="0"/>
              </a:rPr>
              <a:t>	</a:t>
            </a:r>
            <a:r>
              <a:rPr lang="en-US" sz="2800" b="1" i="1" dirty="0" smtClean="0">
                <a:latin typeface="Comic Sans MS" panose="030F0702030302020204" pitchFamily="66" charset="0"/>
              </a:rPr>
              <a:t>Partner </a:t>
            </a:r>
            <a:r>
              <a:rPr lang="en-US" sz="2800" b="1" i="1" dirty="0" smtClean="0">
                <a:latin typeface="Comic Sans MS" panose="030F0702030302020204" pitchFamily="66" charset="0"/>
              </a:rPr>
              <a:t>Families have to earn their home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		Have a mortgage and taxes to pay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		Required Road to Home and Financial </a:t>
            </a:r>
            <a:r>
              <a:rPr lang="en-US" sz="2800" b="1" i="1" dirty="0" smtClean="0">
                <a:latin typeface="Comic Sans MS" panose="030F0702030302020204" pitchFamily="66" charset="0"/>
              </a:rPr>
              <a:t>Classes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800" b="1" i="1" dirty="0">
                <a:latin typeface="Comic Sans MS" panose="030F0702030302020204" pitchFamily="66" charset="0"/>
              </a:rPr>
              <a:t>Construction:</a:t>
            </a:r>
          </a:p>
          <a:p>
            <a:r>
              <a:rPr lang="en-US" sz="2800" b="1" i="1" dirty="0">
                <a:latin typeface="Comic Sans MS" panose="030F0702030302020204" pitchFamily="66" charset="0"/>
              </a:rPr>
              <a:t>	</a:t>
            </a:r>
            <a:r>
              <a:rPr lang="en-US" sz="2800" b="1" i="1" dirty="0" smtClean="0">
                <a:latin typeface="Comic Sans MS" panose="030F0702030302020204" pitchFamily="66" charset="0"/>
              </a:rPr>
              <a:t>	Houses </a:t>
            </a:r>
            <a:r>
              <a:rPr lang="en-US" sz="2800" b="1" i="1" dirty="0">
                <a:latin typeface="Comic Sans MS" panose="030F0702030302020204" pitchFamily="66" charset="0"/>
              </a:rPr>
              <a:t>are built by volunteers and </a:t>
            </a:r>
          </a:p>
          <a:p>
            <a:r>
              <a:rPr lang="en-US" sz="2800" b="1" i="1" dirty="0">
                <a:latin typeface="Comic Sans MS" panose="030F0702030302020204" pitchFamily="66" charset="0"/>
              </a:rPr>
              <a:t>	</a:t>
            </a:r>
            <a:r>
              <a:rPr lang="en-US" sz="2800" b="1" i="1" dirty="0" smtClean="0">
                <a:latin typeface="Comic Sans MS" panose="030F0702030302020204" pitchFamily="66" charset="0"/>
              </a:rPr>
              <a:t>	partner </a:t>
            </a:r>
            <a:r>
              <a:rPr lang="en-US" sz="2800" b="1" i="1" dirty="0">
                <a:latin typeface="Comic Sans MS" panose="030F0702030302020204" pitchFamily="66" charset="0"/>
              </a:rPr>
              <a:t>families</a:t>
            </a:r>
          </a:p>
          <a:p>
            <a:endParaRPr lang="en-US" sz="2800" b="1" i="1" dirty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5951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956" y="988716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3054" y="1789371"/>
            <a:ext cx="10089622" cy="7971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Acceptance into Program: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Complete Road to Home Class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Financial Planning Class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Continue to pay down debt</a:t>
            </a: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	No additional loans/failed payments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Retain right to re-visit income to debt ratio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8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642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464" y="1145188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414" y="2225469"/>
            <a:ext cx="1044409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House </a:t>
            </a:r>
            <a:r>
              <a:rPr lang="en-US" sz="3200" b="1" i="1" dirty="0" smtClean="0">
                <a:latin typeface="Comic Sans MS" panose="030F0702030302020204" pitchFamily="66" charset="0"/>
              </a:rPr>
              <a:t>sold at </a:t>
            </a:r>
            <a:r>
              <a:rPr lang="en-US" sz="3200" b="1" i="1" dirty="0" smtClean="0">
                <a:latin typeface="Comic Sans MS" panose="030F0702030302020204" pitchFamily="66" charset="0"/>
              </a:rPr>
              <a:t>Construction </a:t>
            </a:r>
            <a:r>
              <a:rPr lang="en-US" sz="3200" b="1" i="1" dirty="0">
                <a:latin typeface="Comic Sans MS" panose="030F0702030302020204" pitchFamily="66" charset="0"/>
              </a:rPr>
              <a:t>C</a:t>
            </a:r>
            <a:r>
              <a:rPr lang="en-US" sz="3200" b="1" i="1" dirty="0" smtClean="0">
                <a:latin typeface="Comic Sans MS" panose="030F0702030302020204" pitchFamily="66" charset="0"/>
              </a:rPr>
              <a:t>osts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First mortgage = construction cost @ 0%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2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3200" b="1" i="1" dirty="0" smtClean="0">
                <a:latin typeface="Comic Sans MS" panose="030F0702030302020204" pitchFamily="66" charset="0"/>
              </a:rPr>
              <a:t> 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 = </a:t>
            </a:r>
            <a:r>
              <a:rPr lang="en-US" sz="3200" b="1" i="1" dirty="0" smtClean="0">
                <a:latin typeface="Comic Sans MS" panose="030F0702030302020204" pitchFamily="66" charset="0"/>
              </a:rPr>
              <a:t>difference between 		    	MOBH and construction costs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3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rd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 = difference between 				Appraised Value and Construction Costs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431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1366554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414" y="2295807"/>
            <a:ext cx="987290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Mortgage: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60 days prior to closing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review financial picture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review ability to pay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	mortgage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	taxes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	insurance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	HOA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554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1531" y="1245650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414" y="2239536"/>
            <a:ext cx="98729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After Sale: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Habitat holds % of mortgages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MBOH accepts 1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 Habitat holds 2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3200" b="1" i="1" dirty="0" smtClean="0">
                <a:latin typeface="Comic Sans MS" panose="030F0702030302020204" pitchFamily="66" charset="0"/>
              </a:rPr>
              <a:t> and 3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rd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2077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396" y="1137755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414" y="1845641"/>
            <a:ext cx="98729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After Sale: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MBOH holds 1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Habitat 2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 – difference 			between construction cost and payment 		to Habitat	</a:t>
            </a:r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3</a:t>
            </a:r>
            <a:r>
              <a:rPr lang="en-US" sz="3200" b="1" i="1" baseline="30000" dirty="0" smtClean="0">
                <a:latin typeface="Comic Sans MS" panose="030F0702030302020204" pitchFamily="66" charset="0"/>
              </a:rPr>
              <a:t>rd</a:t>
            </a:r>
            <a:r>
              <a:rPr lang="en-US" sz="3200" b="1" i="1" dirty="0" smtClean="0">
                <a:latin typeface="Comic Sans MS" panose="030F0702030302020204" pitchFamily="66" charset="0"/>
              </a:rPr>
              <a:t> mortgage is difference between 			construction costs and appraised value 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9607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1145188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414" y="2239537"/>
            <a:ext cx="98729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Impact of MBOH Support: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Provides </a:t>
            </a:r>
            <a:r>
              <a:rPr lang="en-US" sz="3200" b="1" i="1" dirty="0" smtClean="0">
                <a:latin typeface="Comic Sans MS" panose="030F0702030302020204" pitchFamily="66" charset="0"/>
              </a:rPr>
              <a:t>Capital to continue building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Enables </a:t>
            </a:r>
            <a:r>
              <a:rPr lang="en-US" sz="3200" b="1" i="1" dirty="0" smtClean="0">
                <a:latin typeface="Comic Sans MS" panose="030F0702030302020204" pitchFamily="66" charset="0"/>
              </a:rPr>
              <a:t>Habitat to rely on clear 			funding for continuing our mission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Helps </a:t>
            </a:r>
            <a:r>
              <a:rPr lang="en-US" sz="3200" b="1" i="1" dirty="0" smtClean="0">
                <a:latin typeface="Comic Sans MS" panose="030F0702030302020204" pitchFamily="66" charset="0"/>
              </a:rPr>
              <a:t>stabilize an affiliate financially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 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7657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8748" y="1415248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1566" y="1493949"/>
            <a:ext cx="98729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6000" b="1" i="1" dirty="0" smtClean="0">
                <a:latin typeface="Comic Sans MS" panose="030F0702030302020204" pitchFamily="66" charset="0"/>
              </a:rPr>
              <a:t>Invite questions!</a:t>
            </a:r>
            <a:endParaRPr lang="en-US" sz="60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 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156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7802" y="889095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5008" y="1596981"/>
            <a:ext cx="88328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Rolling </a:t>
            </a:r>
            <a:r>
              <a:rPr lang="en-US" sz="3200" b="1" i="1" dirty="0" smtClean="0">
                <a:latin typeface="Comic Sans MS" panose="030F0702030302020204" pitchFamily="66" charset="0"/>
              </a:rPr>
              <a:t>vs Set times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Income Levels – 25 to 45% of AMI 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No Prior Home ownership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Live within service area – min of 1 yr.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2" y="-3774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6796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428" y="1125184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7887" y="1970468"/>
            <a:ext cx="897393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Need </a:t>
            </a:r>
            <a:r>
              <a:rPr lang="en-US" sz="3200" b="1" i="1" dirty="0" smtClean="0">
                <a:latin typeface="Comic Sans MS" panose="030F0702030302020204" pitchFamily="66" charset="0"/>
              </a:rPr>
              <a:t>for sustainable living environment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Health and safety issues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Willingness </a:t>
            </a:r>
            <a:r>
              <a:rPr lang="en-US" sz="3200" b="1" i="1" dirty="0" smtClean="0">
                <a:latin typeface="Comic Sans MS" panose="030F0702030302020204" pitchFamily="66" charset="0"/>
              </a:rPr>
              <a:t>to complete requirements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500 hours of sweat equity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Road to Home Class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Financial Planning Class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6854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2208" y="1081485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1566" y="1789371"/>
            <a:ext cx="10080004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Verify </a:t>
            </a:r>
            <a:r>
              <a:rPr lang="en-US" sz="3200" b="1" i="1" dirty="0" smtClean="0">
                <a:latin typeface="Comic Sans MS" panose="030F0702030302020204" pitchFamily="66" charset="0"/>
              </a:rPr>
              <a:t>stable income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Credit </a:t>
            </a:r>
            <a:r>
              <a:rPr lang="en-US" sz="3200" b="1" i="1" dirty="0" smtClean="0">
                <a:latin typeface="Comic Sans MS" panose="030F0702030302020204" pitchFamily="66" charset="0"/>
              </a:rPr>
              <a:t>score – dig deeper into Credit Report</a:t>
            </a: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		What’s in it?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Verification </a:t>
            </a:r>
            <a:r>
              <a:rPr lang="en-US" sz="3200" b="1" i="1" dirty="0" smtClean="0">
                <a:latin typeface="Comic Sans MS" panose="030F0702030302020204" pitchFamily="66" charset="0"/>
              </a:rPr>
              <a:t>of debt and what family is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doing about it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46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869" y="1162573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160" y="1887844"/>
            <a:ext cx="936346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Matrix </a:t>
            </a:r>
            <a:r>
              <a:rPr lang="en-US" sz="3200" b="1" i="1" dirty="0" smtClean="0">
                <a:latin typeface="Comic Sans MS" panose="030F0702030302020204" pitchFamily="66" charset="0"/>
              </a:rPr>
              <a:t>of projected construction cost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What mortgage might be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Capacity to handle mortgage – taxes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and insurance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What’s left over to pay on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Living expenses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Pay down debt – improve credit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1043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395" y="1080554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227" y="2675635"/>
            <a:ext cx="8113118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Current </a:t>
            </a:r>
            <a:r>
              <a:rPr lang="en-US" sz="3200" b="1" i="1" dirty="0" smtClean="0">
                <a:latin typeface="Comic Sans MS" panose="030F0702030302020204" pitchFamily="66" charset="0"/>
              </a:rPr>
              <a:t>Rent Payment vs Mortgage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Rent $900 to $1100 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Mortgage from $500 to $550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2708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464" y="1066487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44" y="2050053"/>
            <a:ext cx="1076769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Income Range for Family size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 matched against the AMI for service area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Based on AMI for Gallatin Valley $74,100 for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2014</a:t>
            </a:r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r>
              <a:rPr lang="en-US" sz="3200" b="1" i="1" dirty="0" smtClean="0">
                <a:latin typeface="Comic Sans MS" panose="030F0702030302020204" pitchFamily="66" charset="0"/>
              </a:rPr>
              <a:t>30% to just over 50% of AMI 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610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464" y="1066487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44" y="2050053"/>
            <a:ext cx="1099499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Application Process:</a:t>
            </a: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Family 3	$1604-2666 a month ($19248 – $31992)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Family 4	$1779-2962 a month ($21348- $35544)</a:t>
            </a: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Family 5	$ 1925-3200 a month ($23100-$38400) </a:t>
            </a:r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75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1531" y="1145188"/>
            <a:ext cx="10355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atin typeface="Comic Sans MS" panose="030F0702030302020204" pitchFamily="66" charset="0"/>
              </a:rPr>
              <a:t>Habitat for Humanity Selection Process 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754" y="2295808"/>
            <a:ext cx="8334333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Comic Sans MS" panose="030F0702030302020204" pitchFamily="66" charset="0"/>
              </a:rPr>
              <a:t>Acceptance into Program: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Complete 500 hours of sweat equity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250 per family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250 from family and friends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Participate in construction </a:t>
            </a: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Learn what and how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endParaRPr lang="en-US" sz="3200" b="1" i="1" dirty="0" smtClean="0">
              <a:latin typeface="Comic Sans MS" panose="030F0702030302020204" pitchFamily="66" charset="0"/>
            </a:endParaRPr>
          </a:p>
          <a:p>
            <a:r>
              <a:rPr lang="en-US" sz="3200" b="1" i="1" dirty="0">
                <a:latin typeface="Comic Sans MS" panose="030F0702030302020204" pitchFamily="66" charset="0"/>
              </a:rPr>
              <a:t>	</a:t>
            </a:r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</a:p>
          <a:p>
            <a:endParaRPr lang="en-US" sz="3200" b="1" i="1" dirty="0">
              <a:latin typeface="Comic Sans MS" panose="030F0702030302020204" pitchFamily="66" charset="0"/>
            </a:endParaRPr>
          </a:p>
          <a:p>
            <a:r>
              <a:rPr lang="en-US" sz="3200" b="1" i="1" dirty="0" smtClean="0">
                <a:latin typeface="Comic Sans MS" panose="030F0702030302020204" pitchFamily="66" charset="0"/>
              </a:rPr>
              <a:t>		</a:t>
            </a:r>
            <a:endParaRPr lang="en-US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" y="161622"/>
            <a:ext cx="1967132" cy="983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33" y="5441434"/>
            <a:ext cx="117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9348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129</Words>
  <Application>Microsoft Office PowerPoint</Application>
  <PresentationFormat>Widescreen</PresentationFormat>
  <Paragraphs>209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JDavid Magistrelli</dc:creator>
  <cp:lastModifiedBy>Habitat3</cp:lastModifiedBy>
  <cp:revision>21</cp:revision>
  <dcterms:created xsi:type="dcterms:W3CDTF">2015-05-23T14:55:47Z</dcterms:created>
  <dcterms:modified xsi:type="dcterms:W3CDTF">2015-05-24T22:05:50Z</dcterms:modified>
</cp:coreProperties>
</file>