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47" autoAdjust="0"/>
    <p:restoredTop sz="94906" autoAdjust="0"/>
  </p:normalViewPr>
  <p:slideViewPr>
    <p:cSldViewPr snapToGrid="0">
      <p:cViewPr varScale="1">
        <p:scale>
          <a:sx n="62" d="100"/>
          <a:sy n="62" d="100"/>
        </p:scale>
        <p:origin x="44" y="380"/>
      </p:cViewPr>
      <p:guideLst/>
    </p:cSldViewPr>
  </p:slideViewPr>
  <p:outlineViewPr>
    <p:cViewPr>
      <p:scale>
        <a:sx n="33" d="100"/>
        <a:sy n="33" d="100"/>
      </p:scale>
      <p:origin x="0" y="-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3871-9D6B-4761-B9A9-0BDCA4A9595A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8E60-2880-4690-B248-4832EDA06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06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3871-9D6B-4761-B9A9-0BDCA4A9595A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8E60-2880-4690-B248-4832EDA06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6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3871-9D6B-4761-B9A9-0BDCA4A9595A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8E60-2880-4690-B248-4832EDA06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4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3871-9D6B-4761-B9A9-0BDCA4A9595A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8E60-2880-4690-B248-4832EDA06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5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3871-9D6B-4761-B9A9-0BDCA4A9595A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8E60-2880-4690-B248-4832EDA06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1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3871-9D6B-4761-B9A9-0BDCA4A9595A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8E60-2880-4690-B248-4832EDA06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9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3871-9D6B-4761-B9A9-0BDCA4A9595A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8E60-2880-4690-B248-4832EDA06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5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3871-9D6B-4761-B9A9-0BDCA4A9595A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8E60-2880-4690-B248-4832EDA06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8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3871-9D6B-4761-B9A9-0BDCA4A9595A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8E60-2880-4690-B248-4832EDA06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62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3871-9D6B-4761-B9A9-0BDCA4A9595A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8E60-2880-4690-B248-4832EDA06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8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3871-9D6B-4761-B9A9-0BDCA4A9595A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8E60-2880-4690-B248-4832EDA06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3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23871-9D6B-4761-B9A9-0BDCA4A9595A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C8E60-2880-4690-B248-4832EDA06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6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harmond@ci.billings.mt.u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6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Baskerville Old Face" panose="02020602080505020303" pitchFamily="18" charset="0"/>
              </a:rPr>
              <a:t>City of Billings First Time Homebuyer Programs</a:t>
            </a:r>
            <a:endParaRPr lang="en-US" sz="6600" dirty="0"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965" y="3602037"/>
            <a:ext cx="11404315" cy="3168633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Yes! It can be used in combination with Section 8 assistance and other down payment assistance programs!!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7428" y="4755499"/>
            <a:ext cx="2457143" cy="19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07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6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City of Billings Community Development Division</a:t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First Time Home Buyer Programs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12861" y="2074889"/>
            <a:ext cx="3702977" cy="3852809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1000">
                <a:schemeClr val="accent1">
                  <a:lumMod val="40000"/>
                  <a:lumOff val="60000"/>
                </a:schemeClr>
              </a:gs>
              <a:gs pos="83000">
                <a:srgbClr val="0070C0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First Time Home Buyer Program –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Designed to help low income households qualif</a:t>
            </a:r>
            <a:r>
              <a:rPr lang="en-US" b="1" dirty="0" smtClean="0">
                <a:solidFill>
                  <a:schemeClr val="tx1"/>
                </a:solidFill>
              </a:rPr>
              <a:t>y for traditional financing programs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Assures long-term affordability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Applicant “shops” for home within city limits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506948" y="1941815"/>
            <a:ext cx="5846852" cy="4140486"/>
          </a:xfrm>
          <a:prstGeom prst="wedgeEllipseCallout">
            <a:avLst>
              <a:gd name="adj1" fmla="val -71282"/>
              <a:gd name="adj2" fmla="val -3104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1000">
                <a:schemeClr val="accent1">
                  <a:lumMod val="40000"/>
                  <a:lumOff val="60000"/>
                </a:schemeClr>
              </a:gs>
              <a:gs pos="83000">
                <a:srgbClr val="0070C0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Maximum assistance amount of $15,000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Loan is 0% interest, deferred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Loan due in full at time of: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Sale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Refinance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Use of property as a rental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1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6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City of Billings Community Development Division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First Time Home Buyer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1962364"/>
            <a:ext cx="4000928" cy="4068566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1000">
                <a:schemeClr val="accent1">
                  <a:lumMod val="40000"/>
                  <a:lumOff val="60000"/>
                </a:schemeClr>
              </a:gs>
              <a:gs pos="83000">
                <a:srgbClr val="0070C0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Neighborhood Stabilization Program –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The City purchases foreclosed homes and rehabs the home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After the home is rehabbed, home is sold to qualified applicant</a:t>
            </a:r>
          </a:p>
          <a:p>
            <a:pPr algn="ctr"/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6246687" y="1962364"/>
            <a:ext cx="5013789" cy="4214599"/>
          </a:xfrm>
          <a:prstGeom prst="wedgeEllipseCallout">
            <a:avLst>
              <a:gd name="adj1" fmla="val -91223"/>
              <a:gd name="adj2" fmla="val -37595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1000">
                <a:schemeClr val="accent1">
                  <a:lumMod val="40000"/>
                  <a:lumOff val="60000"/>
                </a:schemeClr>
              </a:gs>
              <a:gs pos="83000">
                <a:srgbClr val="0070C0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Deferred, zero interest LOAN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 Loan amount dependent upon assistance needed to get applicant to a home payment of 30% of their gross monthly income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Loan due in full at time of: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Sale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Refinance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Use of property as a rental</a:t>
            </a:r>
          </a:p>
          <a:p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3824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6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821"/>
            <a:ext cx="10515600" cy="133564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City of Billings Community Development Division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First Time Home Buyer Programs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730326"/>
              </p:ext>
            </p:extLst>
          </p:nvPr>
        </p:nvGraphicFramePr>
        <p:xfrm>
          <a:off x="698642" y="2342511"/>
          <a:ext cx="10736494" cy="430487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56881"/>
                <a:gridCol w="1834964"/>
                <a:gridCol w="1561672"/>
                <a:gridCol w="1561672"/>
                <a:gridCol w="1561672"/>
                <a:gridCol w="2459633"/>
              </a:tblGrid>
              <a:tr h="7224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HH Size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30%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41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$13,500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$22,500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$27,000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</a:rPr>
                        <a:t>$35,950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$45,000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1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</a:rPr>
                        <a:t>$15,400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$25,700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$30,840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$41,100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$51,400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1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</a:rPr>
                        <a:t>$17,350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</a:rPr>
                        <a:t>$28,900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$34,680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$46,250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$57,800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1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$19,250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</a:rPr>
                        <a:t>$32,100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$38,520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$51,350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$64,200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947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$20,800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$34,700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</a:rPr>
                        <a:t>$41,640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$55,500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$69,400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1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$22,350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</a:rPr>
                        <a:t>$37,250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</a:rPr>
                        <a:t>$44,700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</a:rPr>
                        <a:t>$59,600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$74,500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1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$23,900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$39,850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</a:rPr>
                        <a:t>$47,820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</a:rPr>
                        <a:t>$63,700</a:t>
                      </a:r>
                      <a:endParaRPr lang="en-US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$79,700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1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$25,450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$42,400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$50,880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$67,800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$84,800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 rot="10800000" flipV="1">
            <a:off x="0" y="1462305"/>
            <a:ext cx="1169884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Income Limit Guidelines 2015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Effective: June 1, 2015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13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City of Billings Community Development Division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First Time Home Buyer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blipFill>
            <a:blip r:embed="rId2">
              <a:alphaModFix amt="61000"/>
            </a:blip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6" name="Double Wave 5"/>
          <p:cNvSpPr/>
          <p:nvPr/>
        </p:nvSpPr>
        <p:spPr>
          <a:xfrm rot="20191815">
            <a:off x="957495" y="2141510"/>
            <a:ext cx="2608086" cy="1656779"/>
          </a:xfrm>
          <a:prstGeom prst="doubleWave">
            <a:avLst>
              <a:gd name="adj1" fmla="val 9621"/>
              <a:gd name="adj2" fmla="val 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Requirements for both programs: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3070" y="32055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130210" y="1825625"/>
            <a:ext cx="6092577" cy="4351338"/>
          </a:xfrm>
          <a:prstGeom prst="roundRect">
            <a:avLst/>
          </a:prstGeom>
          <a:pattFill prst="pct20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Applicant must be able to secure financing for primary mortgage through a local lender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Applicant must make a minimum financial contribution;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$1,000 for FTHB program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$250 for NSP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City requires second lien position when stacking programs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Applicant must meet definition of a FTHB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Applicant cannot have liquid assets in excess of $15,000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Applicants must attend a FTHB class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62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City of Billings Community Development Division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First Time Home Buyer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 dpi="0" rotWithShape="1">
            <a:blip r:embed="rId2">
              <a:alphaModFix amt="61000"/>
            </a:blip>
            <a:srcRect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en-US" dirty="0" smtClean="0"/>
              <a:t>Contact Information: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Dina Harmon</a:t>
            </a:r>
          </a:p>
          <a:p>
            <a:pPr algn="ctr"/>
            <a:r>
              <a:rPr lang="en-US" dirty="0" smtClean="0">
                <a:hlinkClick r:id="rId3"/>
              </a:rPr>
              <a:t>harmond@ci.billings.mt.us</a:t>
            </a:r>
            <a:endParaRPr lang="en-US" dirty="0" smtClean="0"/>
          </a:p>
          <a:p>
            <a:pPr algn="ctr"/>
            <a:r>
              <a:rPr lang="en-US" dirty="0" smtClean="0"/>
              <a:t>(406) 657-3045</a:t>
            </a:r>
          </a:p>
          <a:p>
            <a:pPr algn="ctr"/>
            <a:r>
              <a:rPr lang="en-US" dirty="0" smtClean="0"/>
              <a:t>2825 3</a:t>
            </a:r>
            <a:r>
              <a:rPr lang="en-US" baseline="30000" dirty="0" smtClean="0"/>
              <a:t>rd</a:t>
            </a:r>
            <a:r>
              <a:rPr lang="en-US" dirty="0" smtClean="0"/>
              <a:t> Avenue North, 6</a:t>
            </a:r>
            <a:r>
              <a:rPr lang="en-US" baseline="30000" dirty="0" smtClean="0"/>
              <a:t>th</a:t>
            </a:r>
            <a:r>
              <a:rPr lang="en-US" dirty="0" smtClean="0"/>
              <a:t> Floor</a:t>
            </a:r>
          </a:p>
          <a:p>
            <a:pPr algn="ctr"/>
            <a:r>
              <a:rPr lang="en-US" dirty="0" smtClean="0"/>
              <a:t>Billings, MT 59101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72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City of Billings Community Development Division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First Time Home Buyer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>
              <a:alphaModFix amt="61000"/>
            </a:blip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endParaRPr lang="en-US" sz="9600" dirty="0" smtClean="0"/>
          </a:p>
          <a:p>
            <a:pPr algn="ctr"/>
            <a:r>
              <a:rPr lang="en-US" sz="9600" dirty="0" smtClean="0"/>
              <a:t>Questions??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6250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388</Words>
  <Application>Microsoft Office PowerPoint</Application>
  <PresentationFormat>Widescreen</PresentationFormat>
  <Paragraphs>101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Rounded MT Bold</vt:lpstr>
      <vt:lpstr>Baskerville Old Face</vt:lpstr>
      <vt:lpstr>Calibri</vt:lpstr>
      <vt:lpstr>Calibri Light</vt:lpstr>
      <vt:lpstr>Times New Roman</vt:lpstr>
      <vt:lpstr>Wingdings</vt:lpstr>
      <vt:lpstr>Office Theme</vt:lpstr>
      <vt:lpstr>City of Billings First Time Homebuyer Programs</vt:lpstr>
      <vt:lpstr>City of Billings Community Development Division First Time Home Buyer Programs</vt:lpstr>
      <vt:lpstr>City of Billings Community Development Division First Time Home Buyer Programs</vt:lpstr>
      <vt:lpstr>City of Billings Community Development Division First Time Home Buyer Programs</vt:lpstr>
      <vt:lpstr>City of Billings Community Development Division First Time Home Buyer Programs</vt:lpstr>
      <vt:lpstr>City of Billings Community Development Division First Time Home Buyer Programs</vt:lpstr>
      <vt:lpstr>City of Billings Community Development Division First Time Home Buyer Programs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Billings First Time Homebuyer Program</dc:title>
  <dc:creator>Harmon, Dina</dc:creator>
  <cp:lastModifiedBy>Harmon, Dina</cp:lastModifiedBy>
  <cp:revision>18</cp:revision>
  <cp:lastPrinted>2015-05-26T21:07:40Z</cp:lastPrinted>
  <dcterms:created xsi:type="dcterms:W3CDTF">2015-05-26T16:53:36Z</dcterms:created>
  <dcterms:modified xsi:type="dcterms:W3CDTF">2015-05-26T21:12:55Z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